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07/04/1441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الكيمياء الحياتية1 </a:t>
            </a:r>
            <a:r>
              <a:rPr lang="en-US"/>
              <a:t>1</a:t>
            </a:r>
            <a:r>
              <a:rPr lang="ar-IQ" smtClean="0"/>
              <a:t> </a:t>
            </a:r>
            <a:r>
              <a:rPr lang="en-US" b="1" dirty="0" smtClean="0"/>
              <a:t>Biochemistry</a:t>
            </a:r>
            <a:r>
              <a:rPr lang="ar-IQ" b="1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503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Aldose sugars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8800"/>
            <a:ext cx="7211432" cy="3384376"/>
          </a:xfrm>
        </p:spPr>
      </p:pic>
      <p:sp>
        <p:nvSpPr>
          <p:cNvPr id="5" name="مستطيل 4"/>
          <p:cNvSpPr/>
          <p:nvPr/>
        </p:nvSpPr>
        <p:spPr>
          <a:xfrm>
            <a:off x="2299545" y="5373216"/>
            <a:ext cx="461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Where n is the number of asymmetric centers.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579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Ketose</a:t>
            </a:r>
            <a:r>
              <a:rPr lang="en-US" b="1" dirty="0"/>
              <a:t> sugars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7201906" cy="3000794"/>
          </a:xfrm>
        </p:spPr>
      </p:pic>
      <p:sp>
        <p:nvSpPr>
          <p:cNvPr id="5" name="مستطيل 4"/>
          <p:cNvSpPr/>
          <p:nvPr/>
        </p:nvSpPr>
        <p:spPr>
          <a:xfrm>
            <a:off x="2303548" y="5013176"/>
            <a:ext cx="454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Where n is the number of asymmetric centers.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279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7560840" cy="5616624"/>
          </a:xfrm>
        </p:spPr>
      </p:pic>
    </p:spTree>
    <p:extLst>
      <p:ext uri="{BB962C8B-B14F-4D97-AF65-F5344CB8AC3E}">
        <p14:creationId xmlns:p14="http://schemas.microsoft.com/office/powerpoint/2010/main" val="320478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7595088" cy="5721499"/>
          </a:xfrm>
        </p:spPr>
      </p:pic>
    </p:spTree>
    <p:extLst>
      <p:ext uri="{BB962C8B-B14F-4D97-AF65-F5344CB8AC3E}">
        <p14:creationId xmlns:p14="http://schemas.microsoft.com/office/powerpoint/2010/main" val="247568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8208912" cy="5708184"/>
          </a:xfrm>
        </p:spPr>
      </p:pic>
    </p:spTree>
    <p:extLst>
      <p:ext uri="{BB962C8B-B14F-4D97-AF65-F5344CB8AC3E}">
        <p14:creationId xmlns:p14="http://schemas.microsoft.com/office/powerpoint/2010/main" val="546020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7992888" cy="5793507"/>
          </a:xfrm>
        </p:spPr>
      </p:pic>
    </p:spTree>
    <p:extLst>
      <p:ext uri="{BB962C8B-B14F-4D97-AF65-F5344CB8AC3E}">
        <p14:creationId xmlns:p14="http://schemas.microsoft.com/office/powerpoint/2010/main" val="1835825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0648"/>
            <a:ext cx="7848872" cy="5865515"/>
          </a:xfrm>
        </p:spPr>
      </p:pic>
    </p:spTree>
    <p:extLst>
      <p:ext uri="{BB962C8B-B14F-4D97-AF65-F5344CB8AC3E}">
        <p14:creationId xmlns:p14="http://schemas.microsoft.com/office/powerpoint/2010/main" val="2693227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064896" cy="5865515"/>
          </a:xfrm>
        </p:spPr>
      </p:pic>
    </p:spTree>
    <p:extLst>
      <p:ext uri="{BB962C8B-B14F-4D97-AF65-F5344CB8AC3E}">
        <p14:creationId xmlns:p14="http://schemas.microsoft.com/office/powerpoint/2010/main" val="107525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7704855" cy="5937523"/>
          </a:xfrm>
        </p:spPr>
      </p:pic>
    </p:spTree>
    <p:extLst>
      <p:ext uri="{BB962C8B-B14F-4D97-AF65-F5344CB8AC3E}">
        <p14:creationId xmlns:p14="http://schemas.microsoft.com/office/powerpoint/2010/main" val="13432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Chemistry of</a:t>
            </a:r>
            <a:br>
              <a:rPr lang="en-US" b="1" dirty="0"/>
            </a:br>
            <a:r>
              <a:rPr lang="en-US" b="1" dirty="0"/>
              <a:t>Carbohydrates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/>
              <a:t>Objectives</a:t>
            </a:r>
          </a:p>
          <a:p>
            <a:pPr algn="l" rtl="0"/>
            <a:r>
              <a:rPr lang="en-US" dirty="0"/>
              <a:t>This chapter is aiming to discuss the</a:t>
            </a:r>
          </a:p>
          <a:p>
            <a:pPr algn="l" rtl="0"/>
            <a:r>
              <a:rPr lang="en-US" dirty="0"/>
              <a:t>carbohydrate constituents of human food.</a:t>
            </a:r>
          </a:p>
          <a:p>
            <a:pPr algn="l" rtl="0"/>
            <a:r>
              <a:rPr lang="en-US" dirty="0"/>
              <a:t>It is designed to familiarize the student</a:t>
            </a:r>
          </a:p>
          <a:p>
            <a:pPr algn="l" rtl="0"/>
            <a:r>
              <a:rPr lang="en-US" dirty="0"/>
              <a:t>with the biochemical classification of</a:t>
            </a:r>
          </a:p>
          <a:p>
            <a:pPr algn="l" rtl="0"/>
            <a:r>
              <a:rPr lang="en-US" dirty="0"/>
              <a:t>carbohydrates.</a:t>
            </a:r>
          </a:p>
          <a:p>
            <a:pPr algn="l" rtl="0"/>
            <a:r>
              <a:rPr lang="en-US" dirty="0"/>
              <a:t>The student will be informed with the</a:t>
            </a:r>
          </a:p>
          <a:p>
            <a:pPr algn="l" rtl="0"/>
            <a:r>
              <a:rPr lang="en-US" dirty="0"/>
              <a:t>nutritional availability and importance of</a:t>
            </a:r>
          </a:p>
          <a:p>
            <a:pPr algn="l" rtl="0"/>
            <a:r>
              <a:rPr lang="en-US" dirty="0"/>
              <a:t>various carbohydrate classes.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756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General characteristics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They </a:t>
            </a:r>
            <a:r>
              <a:rPr lang="en-US" b="1" dirty="0"/>
              <a:t>are </a:t>
            </a:r>
            <a:r>
              <a:rPr lang="en-US" b="1" dirty="0" err="1"/>
              <a:t>polyhydroxy</a:t>
            </a:r>
            <a:r>
              <a:rPr lang="en-US" b="1" dirty="0"/>
              <a:t> aldehydes or ketones</a:t>
            </a:r>
          </a:p>
          <a:p>
            <a:pPr algn="l" rtl="0"/>
            <a:r>
              <a:rPr lang="en-US" b="1" dirty="0"/>
              <a:t>Some time, they called (</a:t>
            </a:r>
            <a:r>
              <a:rPr lang="en-US" b="1" dirty="0" err="1"/>
              <a:t>glycans</a:t>
            </a:r>
            <a:r>
              <a:rPr lang="en-US" b="1" dirty="0"/>
              <a:t>)</a:t>
            </a:r>
          </a:p>
          <a:p>
            <a:pPr algn="l" rtl="0"/>
            <a:r>
              <a:rPr lang="en-US" b="1" dirty="0"/>
              <a:t>They have the following basic </a:t>
            </a:r>
            <a:r>
              <a:rPr lang="en-US" b="1" dirty="0" smtClean="0"/>
              <a:t>composition:</a:t>
            </a:r>
          </a:p>
          <a:p>
            <a:pPr algn="l" rtl="0"/>
            <a:endParaRPr lang="en-US" sz="2000" b="1" dirty="0" smtClean="0"/>
          </a:p>
          <a:p>
            <a:pPr algn="ctr" rtl="0"/>
            <a:r>
              <a:rPr lang="pt-BR" b="1" dirty="0"/>
              <a:t>(CH2O)n </a:t>
            </a:r>
            <a:r>
              <a:rPr lang="pt-BR" dirty="0"/>
              <a:t>or </a:t>
            </a:r>
            <a:r>
              <a:rPr lang="pt-BR" b="1" dirty="0"/>
              <a:t>H - </a:t>
            </a:r>
            <a:r>
              <a:rPr lang="pt-BR" b="1" dirty="0" smtClean="0"/>
              <a:t>C</a:t>
            </a:r>
            <a:r>
              <a:rPr lang="en-US" b="1" dirty="0"/>
              <a:t> </a:t>
            </a:r>
            <a:r>
              <a:rPr lang="pt-BR" b="1" dirty="0" smtClean="0"/>
              <a:t>– OH</a:t>
            </a:r>
          </a:p>
          <a:p>
            <a:pPr algn="ctr" rtl="0"/>
            <a:endParaRPr lang="pt-BR" b="1" dirty="0" smtClean="0"/>
          </a:p>
          <a:p>
            <a:pPr algn="l" rtl="0"/>
            <a:r>
              <a:rPr lang="en-US" b="1" dirty="0"/>
              <a:t>Compounds composed of C, H, and O</a:t>
            </a:r>
          </a:p>
          <a:p>
            <a:pPr algn="l" rtl="0"/>
            <a:r>
              <a:rPr lang="pt-BR" b="1" dirty="0"/>
              <a:t>(CH2O)n when n = 5 then C5H10O5</a:t>
            </a:r>
            <a:endParaRPr lang="ar-IQ" dirty="0"/>
          </a:p>
        </p:txBody>
      </p:sp>
      <p:cxnSp>
        <p:nvCxnSpPr>
          <p:cNvPr id="7" name="رابط مستقيم 6"/>
          <p:cNvCxnSpPr/>
          <p:nvPr/>
        </p:nvCxnSpPr>
        <p:spPr>
          <a:xfrm flipV="1">
            <a:off x="5569948" y="35044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5575030" y="421072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20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General characteristics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Most </a:t>
            </a:r>
            <a:r>
              <a:rPr lang="en-US" b="1" dirty="0"/>
              <a:t>abundant organic compounds in the</a:t>
            </a:r>
          </a:p>
          <a:p>
            <a:pPr algn="l" rtl="0"/>
            <a:r>
              <a:rPr lang="en-US" b="1" dirty="0"/>
              <a:t>plant world</a:t>
            </a:r>
          </a:p>
          <a:p>
            <a:pPr algn="l" rtl="0"/>
            <a:r>
              <a:rPr lang="en-US" b="1" dirty="0"/>
              <a:t>They are storehouses of energy</a:t>
            </a:r>
          </a:p>
          <a:p>
            <a:pPr algn="l" rtl="0"/>
            <a:r>
              <a:rPr lang="en-US" b="1" dirty="0"/>
              <a:t>They serve as components of supportive</a:t>
            </a:r>
          </a:p>
          <a:p>
            <a:pPr algn="l" rtl="0"/>
            <a:r>
              <a:rPr lang="en-US" b="1" dirty="0"/>
              <a:t>structures in plants (cellulose)</a:t>
            </a:r>
          </a:p>
          <a:p>
            <a:pPr algn="l" rtl="0"/>
            <a:r>
              <a:rPr lang="en-US" b="1" dirty="0"/>
              <a:t>They are essential components of nucleic</a:t>
            </a:r>
          </a:p>
          <a:p>
            <a:pPr algn="l" rtl="0"/>
            <a:r>
              <a:rPr lang="en-US" b="1" dirty="0"/>
              <a:t>acids (D-ribose (RNA) and 2-deoxy-Dribose</a:t>
            </a:r>
          </a:p>
          <a:p>
            <a:pPr algn="l" rtl="0"/>
            <a:r>
              <a:rPr lang="en-US" b="1" dirty="0"/>
              <a:t>(DNA))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8113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Carbohydrates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err="1"/>
              <a:t>Monosacharides</a:t>
            </a:r>
            <a:r>
              <a:rPr lang="en-US" b="1" dirty="0"/>
              <a:t> - simple sugars with</a:t>
            </a:r>
          </a:p>
          <a:p>
            <a:pPr algn="l" rtl="0"/>
            <a:r>
              <a:rPr lang="en-US" b="1" dirty="0"/>
              <a:t>multiple OH groups. Based on number of</a:t>
            </a:r>
          </a:p>
          <a:p>
            <a:pPr algn="l" rtl="0"/>
            <a:r>
              <a:rPr lang="en-US" b="1" dirty="0"/>
              <a:t>carbons (3, 4, 5, 6), a monosaccharide is a</a:t>
            </a:r>
          </a:p>
          <a:p>
            <a:pPr algn="l" rtl="0"/>
            <a:r>
              <a:rPr lang="en-US" b="1" dirty="0"/>
              <a:t>triose, </a:t>
            </a:r>
            <a:r>
              <a:rPr lang="en-US" b="1" dirty="0" err="1"/>
              <a:t>tetrose</a:t>
            </a:r>
            <a:r>
              <a:rPr lang="en-US" b="1" dirty="0"/>
              <a:t>, pentose or hexose.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Disaccharides - 2 </a:t>
            </a:r>
            <a:r>
              <a:rPr lang="en-US" b="1" dirty="0" err="1"/>
              <a:t>monosaccharides</a:t>
            </a:r>
            <a:endParaRPr lang="en-US" b="1" dirty="0"/>
          </a:p>
          <a:p>
            <a:pPr algn="l" rtl="0"/>
            <a:r>
              <a:rPr lang="en-US" b="1" dirty="0"/>
              <a:t>covalently linked.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Oligosaccharides - a few </a:t>
            </a:r>
            <a:r>
              <a:rPr lang="en-US" b="1" dirty="0" err="1"/>
              <a:t>monosaccharides</a:t>
            </a:r>
            <a:endParaRPr lang="en-US" b="1" dirty="0"/>
          </a:p>
          <a:p>
            <a:pPr algn="l" rtl="0"/>
            <a:r>
              <a:rPr lang="en-US" b="1" dirty="0"/>
              <a:t>covalently linked.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Polysaccharides - polymers consisting of</a:t>
            </a:r>
          </a:p>
          <a:p>
            <a:pPr algn="l" rtl="0"/>
            <a:r>
              <a:rPr lang="en-US" b="1" dirty="0"/>
              <a:t>chains of monosaccharide or disaccharide</a:t>
            </a:r>
          </a:p>
          <a:p>
            <a:pPr algn="l" rtl="0"/>
            <a:r>
              <a:rPr lang="en-US" b="1" dirty="0"/>
              <a:t>units.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821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Carbohydrates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/>
              <a:t>Monosaccharides</a:t>
            </a:r>
            <a:r>
              <a:rPr lang="en-US" b="1" dirty="0"/>
              <a:t>:</a:t>
            </a:r>
          </a:p>
          <a:p>
            <a:pPr algn="l" rtl="0"/>
            <a:r>
              <a:rPr lang="en-US" dirty="0"/>
              <a:t>– </a:t>
            </a:r>
            <a:r>
              <a:rPr lang="en-US" b="1" dirty="0"/>
              <a:t>Glucose, Fructose &amp; </a:t>
            </a:r>
            <a:r>
              <a:rPr lang="en-US" b="1" dirty="0" err="1"/>
              <a:t>Galactose</a:t>
            </a:r>
            <a:endParaRPr lang="en-US" b="1" dirty="0"/>
          </a:p>
          <a:p>
            <a:pPr algn="l" rtl="0"/>
            <a:r>
              <a:rPr lang="en-US" b="1" dirty="0"/>
              <a:t>Disaccharides:</a:t>
            </a:r>
          </a:p>
          <a:p>
            <a:pPr algn="l" rtl="0"/>
            <a:r>
              <a:rPr lang="en-US" dirty="0"/>
              <a:t>–</a:t>
            </a:r>
            <a:r>
              <a:rPr lang="en-US" b="1" dirty="0"/>
              <a:t>Maltose, Lactose &amp; Sucrose</a:t>
            </a:r>
          </a:p>
          <a:p>
            <a:pPr algn="l" rtl="0"/>
            <a:r>
              <a:rPr lang="en-US" b="1" dirty="0"/>
              <a:t>Polysaccharides:</a:t>
            </a:r>
          </a:p>
          <a:p>
            <a:pPr algn="l" rtl="0"/>
            <a:r>
              <a:rPr lang="en-US" dirty="0"/>
              <a:t>– </a:t>
            </a:r>
            <a:r>
              <a:rPr lang="en-US" b="1" dirty="0"/>
              <a:t>Starch &amp; Glycogen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320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Monosaccharides</a:t>
            </a:r>
            <a:r>
              <a:rPr lang="en-US" b="1" dirty="0"/>
              <a:t>: CnH2nOn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Also known as simple sugars</a:t>
            </a:r>
          </a:p>
          <a:p>
            <a:pPr algn="l" rtl="0"/>
            <a:r>
              <a:rPr lang="en-US" b="1" dirty="0"/>
              <a:t>Classified by</a:t>
            </a:r>
          </a:p>
          <a:p>
            <a:pPr algn="l" rtl="0"/>
            <a:r>
              <a:rPr lang="en-US" b="1" dirty="0"/>
              <a:t>1. the number of carbons</a:t>
            </a:r>
          </a:p>
          <a:p>
            <a:pPr algn="l" rtl="0"/>
            <a:r>
              <a:rPr lang="en-US" b="1" dirty="0"/>
              <a:t>2. whether aldoses (aldehyde)</a:t>
            </a:r>
          </a:p>
          <a:p>
            <a:pPr algn="l" rtl="0"/>
            <a:r>
              <a:rPr lang="en-US" b="1" dirty="0"/>
              <a:t>or ketoses (ketone)</a:t>
            </a:r>
          </a:p>
          <a:p>
            <a:pPr algn="l" rtl="0"/>
            <a:r>
              <a:rPr lang="en-US" b="1" dirty="0"/>
              <a:t>Most (99%) are straight chain compounds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669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Monosaccharides</a:t>
            </a:r>
            <a:r>
              <a:rPr lang="en-US" b="1" dirty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All other sugars have the ending </a:t>
            </a:r>
            <a:r>
              <a:rPr lang="en-US" b="1" dirty="0" err="1"/>
              <a:t>ose</a:t>
            </a:r>
            <a:endParaRPr lang="en-US" b="1" dirty="0"/>
          </a:p>
          <a:p>
            <a:pPr algn="l" rtl="0"/>
            <a:r>
              <a:rPr lang="pt-BR" b="1" dirty="0"/>
              <a:t>(glucose, galactose, ribose, lactose, etc…)</a:t>
            </a:r>
          </a:p>
          <a:p>
            <a:pPr algn="l" rtl="0"/>
            <a:r>
              <a:rPr lang="en-US" b="1" dirty="0"/>
              <a:t>The suffix -</a:t>
            </a:r>
            <a:r>
              <a:rPr lang="en-US" b="1" dirty="0" err="1"/>
              <a:t>ose</a:t>
            </a:r>
            <a:r>
              <a:rPr lang="en-US" b="1" dirty="0"/>
              <a:t> is added to a molecule that</a:t>
            </a:r>
          </a:p>
          <a:p>
            <a:pPr algn="l" rtl="0"/>
            <a:r>
              <a:rPr lang="en-US" b="1" dirty="0"/>
              <a:t>is a carbohydrate, and prefixes tri-, </a:t>
            </a:r>
            <a:r>
              <a:rPr lang="en-US" b="1" dirty="0" err="1"/>
              <a:t>tet</a:t>
            </a:r>
            <a:r>
              <a:rPr lang="en-US" b="1" dirty="0"/>
              <a:t>-, and</a:t>
            </a:r>
          </a:p>
          <a:p>
            <a:pPr algn="l" rtl="0"/>
            <a:r>
              <a:rPr lang="en-US" b="1" dirty="0"/>
              <a:t>pent- are used to indicate the number of</a:t>
            </a:r>
          </a:p>
          <a:p>
            <a:pPr algn="l" rtl="0"/>
            <a:r>
              <a:rPr lang="en-US" b="1" dirty="0"/>
              <a:t>carbons</a:t>
            </a:r>
          </a:p>
          <a:p>
            <a:pPr algn="l" rtl="0"/>
            <a:r>
              <a:rPr lang="en-US" b="1" dirty="0"/>
              <a:t>D-glyceraldehyde is the simplest of the</a:t>
            </a:r>
          </a:p>
          <a:p>
            <a:pPr algn="l" rtl="0"/>
            <a:r>
              <a:rPr lang="en-US" b="1" dirty="0"/>
              <a:t>aldoses (</a:t>
            </a:r>
            <a:r>
              <a:rPr lang="en-US" b="1" dirty="0" err="1"/>
              <a:t>aldotriose</a:t>
            </a:r>
            <a:r>
              <a:rPr lang="en-US" b="1" dirty="0"/>
              <a:t>)</a:t>
            </a:r>
          </a:p>
          <a:p>
            <a:pPr algn="l" rtl="0"/>
            <a:r>
              <a:rPr lang="en-US" b="1" dirty="0" err="1"/>
              <a:t>Pentoses</a:t>
            </a:r>
            <a:r>
              <a:rPr lang="en-US" b="1" dirty="0"/>
              <a:t> and hexoses dominating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248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Monosaccharides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>Sugar Nomenclature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3 carbon sugar – triose</a:t>
            </a:r>
          </a:p>
          <a:p>
            <a:pPr algn="l" rtl="0"/>
            <a:r>
              <a:rPr lang="en-US" b="1" dirty="0"/>
              <a:t>4 carbon sugar – </a:t>
            </a:r>
            <a:r>
              <a:rPr lang="en-US" b="1" dirty="0" err="1"/>
              <a:t>tetrose</a:t>
            </a:r>
            <a:endParaRPr lang="en-US" b="1" dirty="0"/>
          </a:p>
          <a:p>
            <a:pPr algn="l" rtl="0"/>
            <a:r>
              <a:rPr lang="en-US" b="1" dirty="0"/>
              <a:t>5 carbon sugar – pentose</a:t>
            </a:r>
          </a:p>
          <a:p>
            <a:pPr algn="l" rtl="0"/>
            <a:r>
              <a:rPr lang="en-US" b="1" dirty="0"/>
              <a:t>6 carbon sugar – hexose</a:t>
            </a:r>
          </a:p>
          <a:p>
            <a:pPr algn="l" rtl="0"/>
            <a:r>
              <a:rPr lang="en-US" b="1" dirty="0"/>
              <a:t>7 carbon sugar – </a:t>
            </a:r>
            <a:r>
              <a:rPr lang="en-US" b="1" dirty="0" err="1"/>
              <a:t>heptose</a:t>
            </a:r>
            <a:endParaRPr lang="en-US" b="1" dirty="0"/>
          </a:p>
          <a:p>
            <a:pPr algn="l" rtl="0"/>
            <a:r>
              <a:rPr lang="en-US" b="1" dirty="0"/>
              <a:t>8 carbon sugar – </a:t>
            </a:r>
            <a:r>
              <a:rPr lang="en-US" b="1" dirty="0" err="1"/>
              <a:t>octoses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9656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389</Words>
  <Application>Microsoft Office PowerPoint</Application>
  <PresentationFormat>عرض على الشاشة (3:4)‏</PresentationFormat>
  <Paragraphs>76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تدفق</vt:lpstr>
      <vt:lpstr>الكيمياء الحياتية1 1 Biochemistry </vt:lpstr>
      <vt:lpstr>Chemistry of Carbohydrates</vt:lpstr>
      <vt:lpstr>General characteristics </vt:lpstr>
      <vt:lpstr>General characteristics </vt:lpstr>
      <vt:lpstr>Classification of Carbohydrates</vt:lpstr>
      <vt:lpstr>Classification of Carbohydrates</vt:lpstr>
      <vt:lpstr>Monosaccharides: CnH2nOn</vt:lpstr>
      <vt:lpstr>Monosaccharides:</vt:lpstr>
      <vt:lpstr>Monosaccharides: Sugar Nomenclature</vt:lpstr>
      <vt:lpstr>Aldose sugars</vt:lpstr>
      <vt:lpstr>Ketose sugars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الكيمياء الحياتية 1Biochemistry </dc:title>
  <dc:creator>Ahmed Hatem</dc:creator>
  <cp:lastModifiedBy>DR.Ahmed Saker 2o1O</cp:lastModifiedBy>
  <cp:revision>8</cp:revision>
  <dcterms:created xsi:type="dcterms:W3CDTF">2019-12-01T18:43:17Z</dcterms:created>
  <dcterms:modified xsi:type="dcterms:W3CDTF">2019-12-04T19:25:34Z</dcterms:modified>
</cp:coreProperties>
</file>